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DBFAAEF-1733-41D9-8556-C23A31A7CE06}" type="datetimeFigureOut">
              <a:rPr lang="es-ES" smtClean="0"/>
              <a:pPr/>
              <a:t>03/04/2013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1B202AA-6649-436D-A766-2E56F8D9C7B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.xml"/><Relationship Id="rId7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3041340"/>
            <a:ext cx="8640960" cy="2475892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 DE LINEAS BASES DE ACCION </a:t>
            </a:r>
          </a:p>
          <a:p>
            <a:r>
              <a:rPr lang="es-E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PROPUESTAS EN EL PLAN DE DESARROLLO 2012-2016</a:t>
            </a:r>
          </a:p>
          <a:p>
            <a:endParaRPr lang="es-ES" sz="3600" b="1" dirty="0">
              <a:solidFill>
                <a:schemeClr val="tx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2808312" y="188640"/>
            <a:ext cx="6084168" cy="2664296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Rectángulo redondeado"/>
          <p:cNvSpPr/>
          <p:nvPr/>
        </p:nvSpPr>
        <p:spPr>
          <a:xfrm>
            <a:off x="719064" y="188640"/>
            <a:ext cx="1620688" cy="2664296"/>
          </a:xfrm>
          <a:prstGeom prst="round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0817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647169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513" y="1916832"/>
            <a:ext cx="7704855" cy="4680519"/>
          </a:xfrm>
        </p:spPr>
        <p:txBody>
          <a:bodyPr/>
          <a:lstStyle/>
          <a:p>
            <a:r>
              <a:rPr lang="es-CO" b="1" dirty="0" smtClean="0"/>
              <a:t>7. Estructuración plan de mantenimiento hospitalario.</a:t>
            </a:r>
          </a:p>
          <a:p>
            <a:r>
              <a:rPr lang="es-CO" dirty="0" smtClean="0"/>
              <a:t>Diseño el plan de mantenimiento hospitalario anual.</a:t>
            </a:r>
          </a:p>
          <a:p>
            <a:r>
              <a:rPr lang="es-CO" dirty="0" smtClean="0"/>
              <a:t>Reporto a los diferentes organismos de control.</a:t>
            </a:r>
          </a:p>
          <a:p>
            <a:r>
              <a:rPr lang="es-CO" dirty="0"/>
              <a:t>S</a:t>
            </a:r>
            <a:r>
              <a:rPr lang="es-CO" dirty="0" smtClean="0"/>
              <a:t>ocializo con los diferentes responsables de las áreas en la Institución.</a:t>
            </a:r>
          </a:p>
          <a:p>
            <a:r>
              <a:rPr lang="es-CO" dirty="0" smtClean="0"/>
              <a:t>Cumplió el cronograma establecido.</a:t>
            </a:r>
          </a:p>
          <a:p>
            <a:r>
              <a:rPr lang="es-CO" dirty="0" smtClean="0"/>
              <a:t>Efectuó manteamiento preventivo y correctivo a los diferentes equipos.</a:t>
            </a:r>
          </a:p>
          <a:p>
            <a:endParaRPr lang="es-CO" dirty="0" smtClean="0"/>
          </a:p>
          <a:p>
            <a:endParaRPr lang="es-MX" dirty="0"/>
          </a:p>
        </p:txBody>
      </p:sp>
      <p:sp>
        <p:nvSpPr>
          <p:cNvPr id="7" name="6 Botón de acción: Inicio">
            <a:hlinkClick r:id="rId4" action="ppaction://hlinksldjump" highlightClick="1"/>
          </p:cNvPr>
          <p:cNvSpPr/>
          <p:nvPr/>
        </p:nvSpPr>
        <p:spPr>
          <a:xfrm>
            <a:off x="6732240" y="6309320"/>
            <a:ext cx="720080" cy="38572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5033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79513" y="1772816"/>
            <a:ext cx="7344815" cy="4752528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Esta conformada por </a:t>
            </a:r>
            <a:r>
              <a:rPr lang="es-CO" dirty="0" smtClean="0"/>
              <a:t>2 </a:t>
            </a:r>
            <a:r>
              <a:rPr lang="es-CO" dirty="0"/>
              <a:t>Proyectos</a:t>
            </a:r>
            <a:r>
              <a:rPr lang="es-CO" dirty="0" smtClean="0"/>
              <a:t>:</a:t>
            </a:r>
          </a:p>
          <a:p>
            <a:pPr marL="457200" indent="-457200">
              <a:buAutoNum type="arabicPeriod"/>
            </a:pPr>
            <a:r>
              <a:rPr lang="es-CO" b="1" dirty="0" smtClean="0"/>
              <a:t>Participación Social.</a:t>
            </a:r>
          </a:p>
          <a:p>
            <a:pPr marL="0" indent="0">
              <a:buNone/>
            </a:pPr>
            <a:r>
              <a:rPr lang="es-CO" dirty="0" smtClean="0"/>
              <a:t>*Efectuaron capacitaciones a los usuarios.</a:t>
            </a:r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/>
              <a:t>R</a:t>
            </a:r>
            <a:r>
              <a:rPr lang="es-CO" dirty="0" smtClean="0"/>
              <a:t>ealizaron charlas de sensibilización.</a:t>
            </a:r>
          </a:p>
          <a:p>
            <a:pPr marL="0" indent="0">
              <a:buNone/>
            </a:pPr>
            <a:r>
              <a:rPr lang="es-CO" dirty="0" smtClean="0"/>
              <a:t>*Socializaron los deberes y derechos de los usuarios.</a:t>
            </a:r>
          </a:p>
          <a:p>
            <a:pPr marL="0" indent="0">
              <a:buNone/>
            </a:pPr>
            <a:r>
              <a:rPr lang="es-CO" dirty="0" smtClean="0"/>
              <a:t>*Cuenta con un buzón de quejas y reclamos para la recepción de las mismas.</a:t>
            </a:r>
          </a:p>
          <a:p>
            <a:pPr marL="0" indent="0">
              <a:buNone/>
            </a:pPr>
            <a:r>
              <a:rPr lang="es-CO" b="1" dirty="0" smtClean="0"/>
              <a:t>2. Reactivación de comités de participación social.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Desarrollo trimestralmente del comité de usuarios.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Aplicación de 200 encuestas mensuales a los diferentes usuarios de la institución.</a:t>
            </a:r>
          </a:p>
          <a:p>
            <a:pPr marL="0" indent="0">
              <a:buNone/>
            </a:pPr>
            <a:endParaRPr lang="es-CO" b="1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627784" y="338328"/>
            <a:ext cx="6059016" cy="1252728"/>
          </a:xfrm>
        </p:spPr>
        <p:txBody>
          <a:bodyPr>
            <a:noAutofit/>
          </a:bodyPr>
          <a:lstStyle/>
          <a:p>
            <a:r>
              <a:rPr lang="es-CO" sz="3200" dirty="0" smtClean="0"/>
              <a:t>Proyección de la empresa social del estado y participación social.</a:t>
            </a:r>
            <a:endParaRPr lang="es-MX" sz="32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667250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Inicio">
            <a:hlinkClick r:id="rId4" action="ppaction://hlinksldjump" highlightClick="1"/>
          </p:cNvPr>
          <p:cNvSpPr/>
          <p:nvPr/>
        </p:nvSpPr>
        <p:spPr>
          <a:xfrm>
            <a:off x="680424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51234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79513" y="1844824"/>
            <a:ext cx="7738937" cy="48703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O" dirty="0"/>
              <a:t>Esta conformada por </a:t>
            </a:r>
            <a:r>
              <a:rPr lang="es-CO" dirty="0" smtClean="0"/>
              <a:t>3 </a:t>
            </a:r>
            <a:r>
              <a:rPr lang="es-CO" dirty="0"/>
              <a:t>Proyectos</a:t>
            </a:r>
            <a:r>
              <a:rPr lang="es-CO" dirty="0" smtClean="0"/>
              <a:t>:</a:t>
            </a:r>
          </a:p>
          <a:p>
            <a:pPr marL="0" indent="0">
              <a:buNone/>
            </a:pPr>
            <a:r>
              <a:rPr lang="es-CO" b="1" dirty="0" smtClean="0"/>
              <a:t>1. Reactivación de brigadas rurales de salud.</a:t>
            </a:r>
            <a:endParaRPr lang="es-CO" b="1" dirty="0"/>
          </a:p>
          <a:p>
            <a:pPr marL="0" indent="0">
              <a:buNone/>
            </a:pPr>
            <a:r>
              <a:rPr lang="es-CO" dirty="0" smtClean="0"/>
              <a:t>*Se efectuaron brigadas de promoción y prevención en las veredas de Praga, Mesitas, Santa Rita </a:t>
            </a:r>
            <a:r>
              <a:rPr lang="es-CO" smtClean="0"/>
              <a:t>y Ventanas.</a:t>
            </a:r>
            <a:endParaRPr lang="es-CO" dirty="0" smtClean="0"/>
          </a:p>
          <a:p>
            <a:pPr marL="0" indent="0">
              <a:buNone/>
            </a:pPr>
            <a:r>
              <a:rPr lang="es-CO" b="1" dirty="0" smtClean="0"/>
              <a:t>2. Habilitación y oferta de nuevos servicios de salud.</a:t>
            </a:r>
          </a:p>
          <a:p>
            <a:pPr marL="0" indent="0">
              <a:buNone/>
            </a:pPr>
            <a:r>
              <a:rPr lang="es-CO" dirty="0" smtClean="0"/>
              <a:t>*No se ofertaron nuevos servicios.</a:t>
            </a:r>
          </a:p>
          <a:p>
            <a:pPr marL="0" indent="0">
              <a:buNone/>
            </a:pPr>
            <a:r>
              <a:rPr lang="es-CO" dirty="0" smtClean="0"/>
              <a:t>*Todos los servicios ofertados en la Institución se encuentran habilitados por la Secretaria de Salud Departamental.</a:t>
            </a:r>
          </a:p>
          <a:p>
            <a:pPr marL="0" indent="0">
              <a:buNone/>
            </a:pPr>
            <a:r>
              <a:rPr lang="es-CO" b="1" dirty="0" smtClean="0"/>
              <a:t>3. Rediseño e implementación del plan de emergencias.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Conformaron las brigadas de emergencias. (Primeros Auxilios, Apoyo, Rescate y Evacuación.</a:t>
            </a:r>
          </a:p>
          <a:p>
            <a:pPr marL="0" indent="0">
              <a:buNone/>
            </a:pPr>
            <a:r>
              <a:rPr lang="es-CO" dirty="0" smtClean="0"/>
              <a:t>*Establecieron los planes de Emergencia y contingencia institucional.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MX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771800" y="338328"/>
            <a:ext cx="5915000" cy="1252728"/>
          </a:xfrm>
        </p:spPr>
        <p:txBody>
          <a:bodyPr/>
          <a:lstStyle/>
          <a:p>
            <a:r>
              <a:rPr lang="es-CO" dirty="0" smtClean="0"/>
              <a:t>Atencion en salud</a:t>
            </a:r>
            <a:endParaRPr lang="es-MX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8450" y="4667250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3789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708920"/>
            <a:ext cx="7408333" cy="13681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O" sz="5400" dirty="0" smtClean="0"/>
              <a:t>GRACIAS</a:t>
            </a:r>
            <a:endParaRPr lang="es-CO" sz="5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8450" y="4667250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95537" y="1988840"/>
            <a:ext cx="7884864" cy="4137323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El plan de desarrollo institucional 2012-2016, consta de 22 proyectos agrupados en 6 programas así:</a:t>
            </a:r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2" action="ppaction://hlinksldjump"/>
              </a:rPr>
              <a:t>Garantía de la Calidad.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3" action="ppaction://hlinksldjump"/>
              </a:rPr>
              <a:t>Gestión del Recurso Humano. 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4" action="ppaction://hlinksldjump"/>
              </a:rPr>
              <a:t>Gestión Financiera.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5" action="ppaction://hlinksldjump"/>
              </a:rPr>
              <a:t>Desarrollo Tecnológico.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6" action="ppaction://hlinksldjump"/>
              </a:rPr>
              <a:t>Proyección de la Empresa Social del Estado y Participación Social.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 smtClean="0">
                <a:hlinkClick r:id="rId7" action="ppaction://hlinksldjump"/>
              </a:rPr>
              <a:t>Atención en Salud</a:t>
            </a:r>
            <a:r>
              <a:rPr lang="es-CO" dirty="0" smtClean="0">
                <a:hlinkClick r:id="" action="ppaction://noaction"/>
              </a:rPr>
              <a:t>. </a:t>
            </a:r>
            <a:endParaRPr lang="es-CO" dirty="0" smtClean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2228261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C:\Users\LENOVO\Pictures\carlitos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013176"/>
            <a:ext cx="1224136" cy="182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11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653136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570365" cy="50002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/>
              <a:t>Esta conformada por 3 Proyectos:</a:t>
            </a:r>
          </a:p>
          <a:p>
            <a:pPr marL="457200" indent="-457200">
              <a:buAutoNum type="arabicPeriod"/>
            </a:pPr>
            <a:r>
              <a:rPr lang="es-CO" b="1" dirty="0" smtClean="0"/>
              <a:t>Plan de auditoria para el mejoramiento de la calidad.</a:t>
            </a:r>
          </a:p>
          <a:p>
            <a:r>
              <a:rPr lang="es-CO" dirty="0" smtClean="0"/>
              <a:t>Se reactivaron los  comités: historia clínica, Calidad, Infecciones intra-hospitalaria, ética hospitalaria y el de usuarios.</a:t>
            </a:r>
          </a:p>
          <a:p>
            <a:r>
              <a:rPr lang="es-CO" dirty="0" smtClean="0"/>
              <a:t>Autoevaluación de los estándares para el sistema único de habilitación.</a:t>
            </a:r>
          </a:p>
          <a:p>
            <a:r>
              <a:rPr lang="es-CO" dirty="0" smtClean="0"/>
              <a:t>La revisión y actualización de manuales de procesos y procedimientos (Odontología, enfermería, Consulta externa, SIAU, promoción y prevención).</a:t>
            </a:r>
          </a:p>
          <a:p>
            <a:r>
              <a:rPr lang="es-CO" dirty="0" smtClean="0"/>
              <a:t>Capacitación Continua al personal sobre el sistema </a:t>
            </a:r>
          </a:p>
          <a:p>
            <a:pPr marL="0" indent="0">
              <a:buNone/>
            </a:pPr>
            <a:r>
              <a:rPr lang="es-CO" dirty="0" smtClean="0"/>
              <a:t>Obligatorio garantía de la calidad, Política seguridad del </a:t>
            </a:r>
          </a:p>
          <a:p>
            <a:pPr marL="0" indent="0">
              <a:buNone/>
            </a:pPr>
            <a:r>
              <a:rPr lang="es-CO" dirty="0" smtClean="0"/>
              <a:t>Paciente y seguimiento al evento adverso.</a:t>
            </a:r>
          </a:p>
          <a:p>
            <a:pPr marL="0" indent="0">
              <a:buNone/>
            </a:pPr>
            <a:r>
              <a:rPr lang="es-CO" dirty="0" smtClean="0"/>
              <a:t>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71800" y="338328"/>
            <a:ext cx="5915000" cy="1252728"/>
          </a:xfrm>
        </p:spPr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Garantía de la Calidad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7711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667250"/>
            <a:ext cx="793502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79513" y="1628800"/>
            <a:ext cx="8100888" cy="50863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b="1" dirty="0" smtClean="0"/>
              <a:t>2. Acreditación.</a:t>
            </a:r>
          </a:p>
          <a:p>
            <a:pPr marL="0" indent="0">
              <a:buNone/>
            </a:pPr>
            <a:r>
              <a:rPr lang="es-CO" dirty="0" smtClean="0"/>
              <a:t>*Eligió el equipo de trabajo para  la preparación institucional del proceso de autoevaluación en el sistema único de acreditación.</a:t>
            </a:r>
          </a:p>
          <a:p>
            <a:pPr marL="0" indent="0">
              <a:buNone/>
            </a:pPr>
            <a:r>
              <a:rPr lang="es-CO" dirty="0" smtClean="0"/>
              <a:t>*Socializo la normatividad correspondiente con los integrantes del equipo.</a:t>
            </a:r>
          </a:p>
          <a:p>
            <a:pPr marL="0" indent="0">
              <a:buNone/>
            </a:pPr>
            <a:r>
              <a:rPr lang="es-CO" dirty="0" smtClean="0"/>
              <a:t>*Desarrollaron actividades como capacitaciones, desarrollos de comités, revisión a guías de atencion clínica.</a:t>
            </a:r>
          </a:p>
          <a:p>
            <a:pPr marL="0" indent="0">
              <a:buNone/>
            </a:pPr>
            <a:r>
              <a:rPr lang="es-CO" b="1" dirty="0" smtClean="0"/>
              <a:t>3. Plan de gestión de Integral de Residuos Hospitalarios.</a:t>
            </a:r>
            <a:r>
              <a:rPr lang="es-CO" dirty="0" smtClean="0"/>
              <a:t> </a:t>
            </a:r>
          </a:p>
          <a:p>
            <a:pPr marL="0" indent="0">
              <a:buNone/>
            </a:pPr>
            <a:r>
              <a:rPr lang="es-CO" dirty="0" smtClean="0"/>
              <a:t>*Realizaron ajustes ajuste para articular con medidas de seguridad del paciente.</a:t>
            </a:r>
          </a:p>
          <a:p>
            <a:pPr marL="0" indent="0">
              <a:buNone/>
            </a:pPr>
            <a:r>
              <a:rPr lang="es-CO" dirty="0" smtClean="0"/>
              <a:t>*Socializaron las rutas, se revisaron los protocolos de aseo y limpieza, desarrollaron comités de residuos y se efectuaron dotación de insumos. (Canecas y   elementos de protección).</a:t>
            </a:r>
          </a:p>
          <a:p>
            <a:pPr marL="0" indent="0">
              <a:buNone/>
            </a:pPr>
            <a:endParaRPr lang="es-MX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0363" y="34799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Inicio">
            <a:hlinkClick r:id="rId4" action="ppaction://hlinksldjump" highlightClick="1"/>
          </p:cNvPr>
          <p:cNvSpPr/>
          <p:nvPr/>
        </p:nvSpPr>
        <p:spPr>
          <a:xfrm>
            <a:off x="7380312" y="6237312"/>
            <a:ext cx="576064" cy="4778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6051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667250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23529" y="1700808"/>
            <a:ext cx="7956872" cy="48245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O" sz="2200" dirty="0"/>
              <a:t>Esta conformada por 3 Proyectos:</a:t>
            </a:r>
          </a:p>
          <a:p>
            <a:pPr marL="457200" indent="-457200" algn="just">
              <a:buAutoNum type="arabicPeriod"/>
            </a:pPr>
            <a:r>
              <a:rPr lang="es-CO" sz="2200" b="1" dirty="0" smtClean="0"/>
              <a:t>Selección y vinculación de personal.</a:t>
            </a:r>
          </a:p>
          <a:p>
            <a:pPr marL="0" indent="0" algn="just">
              <a:buNone/>
            </a:pPr>
            <a:r>
              <a:rPr lang="es-CO" sz="2200" dirty="0" smtClean="0"/>
              <a:t>*El personal vinculado al desarrollo de los diferentes procesos en la E.S.E. durante la vigencia presentada fue por medio de Contrato de prestación de servicios y/o orden de prestación de servicios.</a:t>
            </a:r>
          </a:p>
          <a:p>
            <a:pPr marL="0" indent="0" algn="just">
              <a:buNone/>
            </a:pPr>
            <a:r>
              <a:rPr lang="es-CO" sz="2200" dirty="0" smtClean="0"/>
              <a:t>*A todo el personal nuevo de se realizo la debida inducción y con el personal antiguo se efectuaron jornadas de re-inducción.</a:t>
            </a:r>
          </a:p>
          <a:p>
            <a:pPr marL="0" indent="0" algn="just">
              <a:buNone/>
            </a:pPr>
            <a:r>
              <a:rPr lang="es-CO" sz="2200" b="1" dirty="0" smtClean="0"/>
              <a:t>2. Bienestar Social.</a:t>
            </a:r>
          </a:p>
          <a:p>
            <a:pPr marL="0" indent="0" algn="just">
              <a:buNone/>
            </a:pPr>
            <a:r>
              <a:rPr lang="es-CO" sz="2200" b="1" dirty="0" smtClean="0"/>
              <a:t>*</a:t>
            </a:r>
            <a:r>
              <a:rPr lang="es-CO" sz="2200" dirty="0"/>
              <a:t>E</a:t>
            </a:r>
            <a:r>
              <a:rPr lang="es-CO" sz="2200" dirty="0" smtClean="0"/>
              <a:t>laboro y se desarrollo el plan de capacitaciones Institucional.</a:t>
            </a:r>
          </a:p>
          <a:p>
            <a:pPr marL="0" indent="0" algn="just">
              <a:buNone/>
            </a:pPr>
            <a:r>
              <a:rPr lang="es-CO" sz="2200" b="1" dirty="0" smtClean="0"/>
              <a:t>*</a:t>
            </a:r>
            <a:r>
              <a:rPr lang="es-CO" sz="2200" dirty="0"/>
              <a:t>A</a:t>
            </a:r>
            <a:r>
              <a:rPr lang="es-CO" sz="2200" dirty="0" smtClean="0"/>
              <a:t>ctualizo el plan de Bienestar.</a:t>
            </a:r>
          </a:p>
          <a:p>
            <a:pPr marL="0" indent="0" algn="just">
              <a:buNone/>
            </a:pPr>
            <a:r>
              <a:rPr lang="es-CO" sz="2200" dirty="0" smtClean="0"/>
              <a:t>*Elección y conformación de los comités. (Convivencia laboral, Bienestar social, Comisión de personal.</a:t>
            </a:r>
          </a:p>
          <a:p>
            <a:pPr marL="0" indent="0" algn="just">
              <a:buNone/>
            </a:pPr>
            <a:r>
              <a:rPr lang="es-CO" sz="2200" dirty="0" smtClean="0"/>
              <a:t>*Documento el Reglamento interno de trabajo.</a:t>
            </a:r>
          </a:p>
          <a:p>
            <a:pPr marL="0" indent="0" algn="just">
              <a:buNone/>
            </a:pPr>
            <a:endParaRPr lang="es-CO" sz="2200" dirty="0" smtClean="0"/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CO" b="1" dirty="0" smtClean="0"/>
          </a:p>
          <a:p>
            <a:pPr marL="0" indent="0">
              <a:buNone/>
            </a:pPr>
            <a:endParaRPr lang="es-MX" b="1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2549202" y="338328"/>
            <a:ext cx="6137597" cy="1252728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Gestión del Recurso </a:t>
            </a:r>
            <a:br>
              <a:rPr lang="es-CO" dirty="0" smtClean="0"/>
            </a:br>
            <a:r>
              <a:rPr lang="es-CO" dirty="0" smtClean="0"/>
              <a:t>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9554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3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667250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179513" y="1700808"/>
            <a:ext cx="7560839" cy="2966442"/>
          </a:xfrm>
        </p:spPr>
        <p:txBody>
          <a:bodyPr/>
          <a:lstStyle/>
          <a:p>
            <a:pPr marL="0" indent="0">
              <a:buNone/>
            </a:pPr>
            <a:r>
              <a:rPr lang="es-CO" b="1" dirty="0" smtClean="0"/>
              <a:t>3. Plan de salud ocupacional.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/>
              <a:t>D</a:t>
            </a:r>
            <a:r>
              <a:rPr lang="es-CO" dirty="0" smtClean="0"/>
              <a:t>iseño el reglamento </a:t>
            </a:r>
            <a:r>
              <a:rPr lang="es-CO" dirty="0"/>
              <a:t>de higiene y seguridad industrial</a:t>
            </a:r>
            <a:r>
              <a:rPr lang="es-CO" dirty="0" smtClean="0"/>
              <a:t>.</a:t>
            </a:r>
          </a:p>
          <a:p>
            <a:pPr marL="0" indent="0">
              <a:buNone/>
            </a:pPr>
            <a:r>
              <a:rPr lang="es-CO" dirty="0" smtClean="0"/>
              <a:t>*Constituyo </a:t>
            </a:r>
            <a:r>
              <a:rPr lang="es-CO" dirty="0"/>
              <a:t>el COPASO.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Desarrollo el comité paritario de salud ocupacional.</a:t>
            </a:r>
          </a:p>
          <a:p>
            <a:pPr marL="0" indent="0">
              <a:buNone/>
            </a:pPr>
            <a:r>
              <a:rPr lang="es-CO" dirty="0" smtClean="0"/>
              <a:t>*Elaboro formatos de inspecciones de agentes biológicos y el de inspecciones de seguridad.</a:t>
            </a:r>
            <a:endParaRPr lang="es-MX" dirty="0"/>
          </a:p>
        </p:txBody>
      </p:sp>
      <p:sp>
        <p:nvSpPr>
          <p:cNvPr id="8" name="7 Botón de acción: Inicio">
            <a:hlinkClick r:id="rId4" action="ppaction://hlinksldjump" highlightClick="1"/>
          </p:cNvPr>
          <p:cNvSpPr/>
          <p:nvPr/>
        </p:nvSpPr>
        <p:spPr>
          <a:xfrm>
            <a:off x="7020272" y="6309320"/>
            <a:ext cx="576064" cy="4058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6674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8450" y="4765501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512" y="1485180"/>
            <a:ext cx="8100889" cy="5040163"/>
          </a:xfrm>
        </p:spPr>
        <p:txBody>
          <a:bodyPr>
            <a:normAutofit fontScale="92500" lnSpcReduction="20000"/>
          </a:bodyPr>
          <a:lstStyle/>
          <a:p>
            <a:r>
              <a:rPr lang="es-CO" dirty="0"/>
              <a:t>Esta conformada por </a:t>
            </a:r>
            <a:r>
              <a:rPr lang="es-CO" dirty="0" smtClean="0"/>
              <a:t>4 </a:t>
            </a:r>
            <a:r>
              <a:rPr lang="es-CO" dirty="0"/>
              <a:t>Proyectos</a:t>
            </a:r>
            <a:r>
              <a:rPr lang="es-CO" dirty="0" smtClean="0"/>
              <a:t>:</a:t>
            </a:r>
          </a:p>
          <a:p>
            <a:pPr marL="457200" indent="-457200">
              <a:buAutoNum type="arabicPeriod"/>
            </a:pPr>
            <a:r>
              <a:rPr lang="es-CO" b="1" dirty="0" smtClean="0"/>
              <a:t>Presupuesto </a:t>
            </a:r>
          </a:p>
          <a:p>
            <a:pPr marL="457200" indent="-457200">
              <a:buAutoNum type="arabicPeriod"/>
            </a:pPr>
            <a:r>
              <a:rPr lang="es-CO" b="1" dirty="0" smtClean="0"/>
              <a:t>Contabilidad publica y saneamiento contable.</a:t>
            </a:r>
          </a:p>
          <a:p>
            <a:pPr marL="0" indent="0">
              <a:buNone/>
            </a:pPr>
            <a:r>
              <a:rPr lang="es-CO" dirty="0" smtClean="0"/>
              <a:t>*</a:t>
            </a:r>
            <a:r>
              <a:rPr lang="es-CO" dirty="0"/>
              <a:t>E</a:t>
            </a:r>
            <a:r>
              <a:rPr lang="es-CO" dirty="0" smtClean="0"/>
              <a:t>laboraron  y presentaron oportunamente  informes contables a los  diferentes órganos de control.</a:t>
            </a:r>
          </a:p>
          <a:p>
            <a:pPr marL="0" indent="0">
              <a:buNone/>
            </a:pPr>
            <a:r>
              <a:rPr lang="es-CO" dirty="0" smtClean="0"/>
              <a:t>*Realizo inventarios de activos fijos.</a:t>
            </a:r>
          </a:p>
          <a:p>
            <a:pPr marL="0" indent="0">
              <a:buNone/>
            </a:pPr>
            <a:r>
              <a:rPr lang="es-CO" dirty="0" smtClean="0"/>
              <a:t>*Ajusto los saldos de los inventarios en bodega y farmacia  de los medicamentos y material medico quirúrgico.</a:t>
            </a:r>
          </a:p>
          <a:p>
            <a:pPr marL="0" indent="0">
              <a:buNone/>
            </a:pPr>
            <a:r>
              <a:rPr lang="es-CO" b="1" dirty="0" smtClean="0"/>
              <a:t>3. Contratación.</a:t>
            </a:r>
          </a:p>
          <a:p>
            <a:pPr marL="0" indent="0">
              <a:buNone/>
            </a:pPr>
            <a:r>
              <a:rPr lang="es-CO" dirty="0" smtClean="0"/>
              <a:t>*Creación  del comité de contratación y compras para contratos superiores a $8.500.000.</a:t>
            </a:r>
          </a:p>
          <a:p>
            <a:pPr marL="0" indent="0">
              <a:buNone/>
            </a:pPr>
            <a:r>
              <a:rPr lang="es-CO" b="1" dirty="0" smtClean="0"/>
              <a:t>4. Plan de compras.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Elaboro el plan de compras Institucional.</a:t>
            </a:r>
          </a:p>
          <a:p>
            <a:pPr marL="0" indent="0">
              <a:buNone/>
            </a:pPr>
            <a:r>
              <a:rPr lang="es-CO" dirty="0" smtClean="0"/>
              <a:t>*Se envió a los entes de control y se dio su respectivo cumplimiento. </a:t>
            </a:r>
          </a:p>
          <a:p>
            <a:pPr marL="0" indent="0">
              <a:buNone/>
            </a:pPr>
            <a:endParaRPr lang="es-CO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9202" y="338328"/>
            <a:ext cx="6137597" cy="1252728"/>
          </a:xfrm>
        </p:spPr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Financiera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Inicio">
            <a:hlinkClick r:id="rId4" action="ppaction://hlinksldjump" highlightClick="1"/>
          </p:cNvPr>
          <p:cNvSpPr/>
          <p:nvPr/>
        </p:nvSpPr>
        <p:spPr>
          <a:xfrm>
            <a:off x="7164288" y="6453336"/>
            <a:ext cx="576064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0356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513" y="1700808"/>
            <a:ext cx="8100888" cy="46805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sz="2200" dirty="0"/>
              <a:t>Esta conformada por </a:t>
            </a:r>
            <a:r>
              <a:rPr lang="es-CO" sz="2200" dirty="0" smtClean="0"/>
              <a:t>7 </a:t>
            </a:r>
            <a:r>
              <a:rPr lang="es-CO" sz="2200" dirty="0"/>
              <a:t>Proyectos</a:t>
            </a:r>
            <a:r>
              <a:rPr lang="es-CO" sz="2200" dirty="0" smtClean="0"/>
              <a:t>:</a:t>
            </a:r>
          </a:p>
          <a:p>
            <a:pPr marL="457200" indent="-457200">
              <a:buAutoNum type="arabicPeriod"/>
            </a:pPr>
            <a:r>
              <a:rPr lang="es-CO" sz="2200" b="1" dirty="0" smtClean="0"/>
              <a:t>Telemedicina</a:t>
            </a:r>
          </a:p>
          <a:p>
            <a:pPr marL="0" indent="0">
              <a:buNone/>
            </a:pPr>
            <a:r>
              <a:rPr lang="es-CO" sz="2200" dirty="0" smtClean="0"/>
              <a:t>*Efectuó el estudio previo de la sintonía de redes de comunicación de redes del municipio y el departamento</a:t>
            </a:r>
            <a:r>
              <a:rPr lang="es-CO" sz="2200" b="1" dirty="0" smtClean="0"/>
              <a:t>.</a:t>
            </a:r>
          </a:p>
          <a:p>
            <a:pPr marL="0" indent="0">
              <a:buNone/>
            </a:pPr>
            <a:r>
              <a:rPr lang="es-CO" sz="2200" b="1" dirty="0" smtClean="0"/>
              <a:t>2. Actualización y Mantenimiento del Software.</a:t>
            </a:r>
          </a:p>
          <a:p>
            <a:pPr marL="0" indent="0">
              <a:buNone/>
            </a:pPr>
            <a:r>
              <a:rPr lang="es-CO" sz="2200" b="1" dirty="0" smtClean="0"/>
              <a:t>*</a:t>
            </a:r>
            <a:r>
              <a:rPr lang="es-CO" sz="2200" dirty="0" smtClean="0"/>
              <a:t>Realizo  con la empresa SINERGIA la actualización de la versión 2012c y la actualización de los administrativos y asistenciales  del programa SIHOS.</a:t>
            </a:r>
          </a:p>
          <a:p>
            <a:pPr marL="0" indent="0">
              <a:buNone/>
            </a:pPr>
            <a:r>
              <a:rPr lang="es-CO" sz="2200" dirty="0" smtClean="0"/>
              <a:t>*Se capacito al personal sobre los diferentes módulos del aplicativo institucional.</a:t>
            </a:r>
          </a:p>
          <a:p>
            <a:pPr marL="0" indent="0">
              <a:buNone/>
            </a:pPr>
            <a:r>
              <a:rPr lang="es-CO" sz="2200" b="1" dirty="0" smtClean="0"/>
              <a:t>3. Renovación equipos de computo y audiovisuales de la Institución.</a:t>
            </a:r>
          </a:p>
          <a:p>
            <a:pPr marL="0" indent="0">
              <a:buNone/>
            </a:pPr>
            <a:r>
              <a:rPr lang="es-CO" sz="2200" dirty="0" smtClean="0"/>
              <a:t>*Cofinanciado con el municipio de Aipe y el departamento se </a:t>
            </a:r>
          </a:p>
          <a:p>
            <a:pPr marL="0" indent="0">
              <a:buNone/>
            </a:pPr>
            <a:r>
              <a:rPr lang="es-CO" sz="2200" dirty="0" smtClean="0"/>
              <a:t>Doto a la institución en equipos de computo y audio visuales </a:t>
            </a:r>
          </a:p>
          <a:p>
            <a:pPr marL="0" indent="0">
              <a:buNone/>
            </a:pPr>
            <a:r>
              <a:rPr lang="es-CO" sz="2200" dirty="0" smtClean="0"/>
              <a:t>Por valor de $161.359.500. millones de pesos.</a:t>
            </a:r>
            <a:endParaRPr lang="es-CO" b="1" dirty="0" smtClean="0"/>
          </a:p>
          <a:p>
            <a:pPr marL="0" indent="0">
              <a:buNone/>
            </a:pPr>
            <a:endParaRPr lang="es-CO" b="1" baseline="-25000" dirty="0" smtClean="0"/>
          </a:p>
          <a:p>
            <a:pPr marL="0" indent="0">
              <a:buNone/>
            </a:pPr>
            <a:endParaRPr lang="es-CO" b="1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9202" y="338328"/>
            <a:ext cx="6137597" cy="1252728"/>
          </a:xfrm>
        </p:spPr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 Tecnológico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810125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1108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5"/>
            <a:ext cx="2225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775034"/>
            <a:ext cx="12255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23529" y="1628800"/>
            <a:ext cx="7200799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O" b="1" dirty="0" smtClean="0"/>
              <a:t>4. Adquisición de unidad móvil para brigadas extramural.</a:t>
            </a:r>
          </a:p>
          <a:p>
            <a:pPr marL="0" indent="0">
              <a:buNone/>
            </a:pPr>
            <a:r>
              <a:rPr lang="es-CO" dirty="0" smtClean="0"/>
              <a:t>*Este proyecto esta programado para desarrollarse en el segundo año de gestión.</a:t>
            </a:r>
          </a:p>
          <a:p>
            <a:pPr marL="0" indent="0">
              <a:buNone/>
            </a:pPr>
            <a:r>
              <a:rPr lang="es-CO" b="1" dirty="0" smtClean="0"/>
              <a:t>5. Renovación de ambulancias.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Elaboro y  se radico el proyecto de una ambulancia básica en el municipio, el departamento y el ministerio.</a:t>
            </a:r>
          </a:p>
          <a:p>
            <a:pPr marL="0" indent="0">
              <a:buNone/>
            </a:pPr>
            <a:r>
              <a:rPr lang="es-CO" dirty="0" smtClean="0"/>
              <a:t>*Efectuó mantenimiento preventivo durante la vigencia del 2012 a todo el parque automotor de la institución.</a:t>
            </a:r>
          </a:p>
          <a:p>
            <a:pPr marL="0" indent="0">
              <a:buNone/>
            </a:pPr>
            <a:r>
              <a:rPr lang="es-CO" b="1" dirty="0" smtClean="0"/>
              <a:t>6. Adquisición de equipos biomédicos para la ESE y los puestos de salud.</a:t>
            </a:r>
          </a:p>
          <a:p>
            <a:pPr marL="0" indent="0">
              <a:buNone/>
            </a:pPr>
            <a:r>
              <a:rPr lang="es-CO" dirty="0" smtClean="0"/>
              <a:t>*Elaboro </a:t>
            </a:r>
            <a:r>
              <a:rPr lang="es-CO" dirty="0"/>
              <a:t>y  se radico u</a:t>
            </a:r>
            <a:r>
              <a:rPr lang="es-CO" dirty="0" smtClean="0"/>
              <a:t>n </a:t>
            </a:r>
            <a:r>
              <a:rPr lang="es-CO" dirty="0"/>
              <a:t>proyecto de </a:t>
            </a:r>
            <a:r>
              <a:rPr lang="es-CO" dirty="0" smtClean="0"/>
              <a:t>equipos biomédicos en </a:t>
            </a:r>
            <a:r>
              <a:rPr lang="es-CO" dirty="0"/>
              <a:t>el </a:t>
            </a:r>
            <a:r>
              <a:rPr lang="es-CO" dirty="0" smtClean="0"/>
              <a:t>municipio y </a:t>
            </a:r>
            <a:r>
              <a:rPr lang="es-CO" dirty="0"/>
              <a:t>el </a:t>
            </a:r>
            <a:r>
              <a:rPr lang="es-CO" dirty="0" smtClean="0"/>
              <a:t>departamento. (Siendo rechazado en el órgano departamental debido a una investigación que adelanta la Contraloría).</a:t>
            </a:r>
          </a:p>
          <a:p>
            <a:pPr marL="0" indent="0">
              <a:buNone/>
            </a:pPr>
            <a:r>
              <a:rPr lang="es-CO" b="1" dirty="0" smtClean="0"/>
              <a:t>*</a:t>
            </a:r>
            <a:r>
              <a:rPr lang="es-CO" dirty="0" smtClean="0"/>
              <a:t>Realizo mantenimiento preventivo y correctivo a todos los equipos biomédicos de la Institución.</a:t>
            </a:r>
            <a:endParaRPr lang="es-CO" b="1" dirty="0" smtClean="0"/>
          </a:p>
          <a:p>
            <a:pPr marL="0" indent="0">
              <a:buNone/>
            </a:pPr>
            <a:endParaRPr lang="es-CO" b="1" dirty="0" smtClean="0"/>
          </a:p>
          <a:p>
            <a:pPr marL="0" indent="0">
              <a:buNone/>
            </a:pP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xmlns="" val="151133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538</TotalTime>
  <Words>1051</Words>
  <Application>Microsoft Office PowerPoint</Application>
  <PresentationFormat>Presentación en pantalla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Forma de onda</vt:lpstr>
      <vt:lpstr>Diapositiva 1</vt:lpstr>
      <vt:lpstr>ESTRUCTURA</vt:lpstr>
      <vt:lpstr>Garantía de la Calidad</vt:lpstr>
      <vt:lpstr>Diapositiva 4</vt:lpstr>
      <vt:lpstr>Gestión del Recurso  Humano</vt:lpstr>
      <vt:lpstr>Diapositiva 6</vt:lpstr>
      <vt:lpstr>Gestión Financiera</vt:lpstr>
      <vt:lpstr>Desarrollo Tecnológico</vt:lpstr>
      <vt:lpstr>Diapositiva 9</vt:lpstr>
      <vt:lpstr>Diapositiva 10</vt:lpstr>
      <vt:lpstr>Proyección de la empresa social del estado y participación social.</vt:lpstr>
      <vt:lpstr>Atencion en salud</vt:lpstr>
      <vt:lpstr>Diapositiva 13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 PC</dc:creator>
  <cp:lastModifiedBy>Control Interno</cp:lastModifiedBy>
  <cp:revision>49</cp:revision>
  <dcterms:created xsi:type="dcterms:W3CDTF">2012-08-22T05:39:31Z</dcterms:created>
  <dcterms:modified xsi:type="dcterms:W3CDTF">2013-04-03T18:45:45Z</dcterms:modified>
</cp:coreProperties>
</file>